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81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4" r:id="rId15"/>
    <p:sldId id="293" r:id="rId16"/>
    <p:sldId id="295" r:id="rId17"/>
    <p:sldId id="28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1DD"/>
    <a:srgbClr val="CEE0E4"/>
    <a:srgbClr val="948172"/>
    <a:srgbClr val="B6CBC9"/>
    <a:srgbClr val="544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70" autoAdjust="0"/>
    <p:restoredTop sz="94660"/>
  </p:normalViewPr>
  <p:slideViewPr>
    <p:cSldViewPr snapToGrid="0">
      <p:cViewPr>
        <p:scale>
          <a:sx n="75" d="100"/>
          <a:sy n="75" d="100"/>
        </p:scale>
        <p:origin x="-1104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01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204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3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2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2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84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8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6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00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9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5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rends.google.co.kr/trends/?geo=K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8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4CA24F3-BCA0-4AC2-920C-17AFFAC30420}"/>
              </a:ext>
            </a:extLst>
          </p:cNvPr>
          <p:cNvGrpSpPr/>
          <p:nvPr/>
        </p:nvGrpSpPr>
        <p:grpSpPr>
          <a:xfrm>
            <a:off x="0" y="545372"/>
            <a:ext cx="12192000" cy="5770092"/>
            <a:chOff x="0" y="545372"/>
            <a:chExt cx="12192000" cy="577009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8AF7209C-622A-4779-A6A4-9139DB5761CE}"/>
                </a:ext>
              </a:extLst>
            </p:cNvPr>
            <p:cNvSpPr/>
            <p:nvPr/>
          </p:nvSpPr>
          <p:spPr>
            <a:xfrm>
              <a:off x="0" y="545372"/>
              <a:ext cx="12192000" cy="36000"/>
            </a:xfrm>
            <a:prstGeom prst="rect">
              <a:avLst/>
            </a:prstGeom>
            <a:solidFill>
              <a:srgbClr val="544741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874DD0B3-5E5D-4970-9A71-D723C971EF65}"/>
                </a:ext>
              </a:extLst>
            </p:cNvPr>
            <p:cNvSpPr/>
            <p:nvPr/>
          </p:nvSpPr>
          <p:spPr>
            <a:xfrm>
              <a:off x="0" y="136452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02E2602C-CFF2-473A-B8E3-02746DA19811}"/>
                </a:ext>
              </a:extLst>
            </p:cNvPr>
            <p:cNvSpPr/>
            <p:nvPr/>
          </p:nvSpPr>
          <p:spPr>
            <a:xfrm>
              <a:off x="0" y="627946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9D9E8BB5-077C-471C-B7F1-7B2F4892EBCB}"/>
                </a:ext>
              </a:extLst>
            </p:cNvPr>
            <p:cNvSpPr/>
            <p:nvPr/>
          </p:nvSpPr>
          <p:spPr>
            <a:xfrm>
              <a:off x="0" y="3002840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8B3227CD-8468-4631-B5C0-B927AC8ED164}"/>
                </a:ext>
              </a:extLst>
            </p:cNvPr>
            <p:cNvSpPr/>
            <p:nvPr/>
          </p:nvSpPr>
          <p:spPr>
            <a:xfrm>
              <a:off x="0" y="3821996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C9AD8160-6E48-42FA-96B3-2A4A99E0C301}"/>
                </a:ext>
              </a:extLst>
            </p:cNvPr>
            <p:cNvSpPr/>
            <p:nvPr/>
          </p:nvSpPr>
          <p:spPr>
            <a:xfrm>
              <a:off x="0" y="4641152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7C094850-0214-4F13-836F-375DC3E9FCCA}"/>
                </a:ext>
              </a:extLst>
            </p:cNvPr>
            <p:cNvSpPr/>
            <p:nvPr/>
          </p:nvSpPr>
          <p:spPr>
            <a:xfrm>
              <a:off x="0" y="546030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17C05AAF-9F26-45EA-9543-6804E5D964EE}"/>
                </a:ext>
              </a:extLst>
            </p:cNvPr>
            <p:cNvSpPr/>
            <p:nvPr/>
          </p:nvSpPr>
          <p:spPr>
            <a:xfrm>
              <a:off x="0" y="218368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336920" y="-15027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 err="1" smtClean="0">
                <a:solidFill>
                  <a:prstClr val="white"/>
                </a:solidFill>
              </a:rPr>
              <a:t>빅데이터</a:t>
            </a:r>
            <a:r>
              <a:rPr lang="ko-KR" altLang="en-US" sz="2400" b="1" i="1" kern="0" dirty="0" smtClean="0">
                <a:solidFill>
                  <a:prstClr val="white"/>
                </a:solidFill>
              </a:rPr>
              <a:t> 처리 및 응용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88CBB65F-6D52-4E80-948C-64F0D94879B0}"/>
              </a:ext>
            </a:extLst>
          </p:cNvPr>
          <p:cNvGrpSpPr/>
          <p:nvPr/>
        </p:nvGrpSpPr>
        <p:grpSpPr>
          <a:xfrm>
            <a:off x="534492" y="473296"/>
            <a:ext cx="11123015" cy="6054181"/>
            <a:chOff x="534492" y="473296"/>
            <a:chExt cx="11123015" cy="605418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xmlns="" id="{13A5CB72-600E-41F2-8E83-8C5507A0EC45}"/>
                </a:ext>
              </a:extLst>
            </p:cNvPr>
            <p:cNvSpPr/>
            <p:nvPr/>
          </p:nvSpPr>
          <p:spPr>
            <a:xfrm>
              <a:off x="656438" y="1011504"/>
              <a:ext cx="10879122" cy="5375122"/>
            </a:xfrm>
            <a:prstGeom prst="roundRect">
              <a:avLst>
                <a:gd name="adj" fmla="val 5458"/>
              </a:avLst>
            </a:prstGeom>
            <a:solidFill>
              <a:schemeClr val="bg1"/>
            </a:solidFill>
            <a:ln w="111125">
              <a:noFill/>
            </a:ln>
            <a:effectLst>
              <a:outerShdw dist="266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 smtClean="0">
                  <a:solidFill>
                    <a:schemeClr val="tx1"/>
                  </a:solidFill>
                  <a:latin typeface="새굴림" pitchFamily="18" charset="-127"/>
                  <a:ea typeface="새굴림" pitchFamily="18" charset="-127"/>
                  <a:cs typeface="Arial Unicode MS" pitchFamily="50" charset="-127"/>
                </a:rPr>
                <a:t>지정주제 최종 보고서</a:t>
              </a:r>
              <a:endParaRPr lang="en-US" altLang="ko-KR" sz="360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Arial Unicode MS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500" b="1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2500" b="1" dirty="0" smtClean="0">
                  <a:solidFill>
                    <a:schemeClr val="tx1"/>
                  </a:solidFill>
                  <a:latin typeface="새굴림" pitchFamily="18" charset="-127"/>
                  <a:ea typeface="새굴림" pitchFamily="18" charset="-127"/>
                  <a:cs typeface="Arial Unicode MS" pitchFamily="50" charset="-127"/>
                </a:rPr>
                <a:t>2014741003</a:t>
              </a:r>
              <a:r>
                <a:rPr lang="ko-KR" altLang="en-US" sz="2500" b="1" dirty="0">
                  <a:solidFill>
                    <a:schemeClr val="tx1"/>
                  </a:solidFill>
                  <a:latin typeface="새굴림" pitchFamily="18" charset="-127"/>
                  <a:ea typeface="새굴림" pitchFamily="18" charset="-127"/>
                  <a:cs typeface="Arial Unicode MS" pitchFamily="50" charset="-127"/>
                </a:rPr>
                <a:t> </a:t>
              </a:r>
              <a:r>
                <a:rPr lang="ko-KR" altLang="en-US" sz="2500" b="1" dirty="0" smtClean="0">
                  <a:solidFill>
                    <a:schemeClr val="tx1"/>
                  </a:solidFill>
                  <a:latin typeface="새굴림" pitchFamily="18" charset="-127"/>
                  <a:ea typeface="새굴림" pitchFamily="18" charset="-127"/>
                  <a:cs typeface="Arial Unicode MS" pitchFamily="50" charset="-127"/>
                </a:rPr>
                <a:t>로봇학부 최동규</a:t>
              </a:r>
              <a:endParaRPr lang="ko-KR" altLang="en-US" sz="2500" b="1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Arial Unicode MS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6F6E4EFD-7FD0-4B2C-B76F-2D5938E9F874}"/>
                </a:ext>
              </a:extLst>
            </p:cNvPr>
            <p:cNvSpPr/>
            <p:nvPr/>
          </p:nvSpPr>
          <p:spPr>
            <a:xfrm>
              <a:off x="656696" y="1011504"/>
              <a:ext cx="10879122" cy="5375122"/>
            </a:xfrm>
            <a:prstGeom prst="roundRect">
              <a:avLst>
                <a:gd name="adj" fmla="val 5458"/>
              </a:avLst>
            </a:prstGeom>
            <a:noFill/>
            <a:ln w="206375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E38444D9-12BC-4EB4-BF59-D9A63D99723C}"/>
                </a:ext>
              </a:extLst>
            </p:cNvPr>
            <p:cNvSpPr/>
            <p:nvPr/>
          </p:nvSpPr>
          <p:spPr>
            <a:xfrm>
              <a:off x="535007" y="5816542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F40E075B-B1AE-4B60-A2AB-EC2ACADCE467}"/>
                </a:ext>
              </a:extLst>
            </p:cNvPr>
            <p:cNvSpPr/>
            <p:nvPr/>
          </p:nvSpPr>
          <p:spPr>
            <a:xfrm rot="5400000">
              <a:off x="535006" y="885696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83120C24-DC71-4658-91F5-63581E85B59F}"/>
                </a:ext>
              </a:extLst>
            </p:cNvPr>
            <p:cNvGrpSpPr/>
            <p:nvPr/>
          </p:nvGrpSpPr>
          <p:grpSpPr>
            <a:xfrm flipH="1">
              <a:off x="10954098" y="893735"/>
              <a:ext cx="703409" cy="5633742"/>
              <a:chOff x="8357245" y="1042941"/>
              <a:chExt cx="603046" cy="48299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xmlns="" id="{3AA13228-13E4-4301-A70B-D917073B7FB3}"/>
                  </a:ext>
                </a:extLst>
              </p:cNvPr>
              <p:cNvSpPr/>
              <p:nvPr/>
            </p:nvSpPr>
            <p:spPr>
              <a:xfrm>
                <a:off x="8357686" y="5269810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xmlns="" id="{07B49430-3D91-4432-AE68-7ED6FE4E12DA}"/>
                  </a:ext>
                </a:extLst>
              </p:cNvPr>
              <p:cNvSpPr/>
              <p:nvPr/>
            </p:nvSpPr>
            <p:spPr>
              <a:xfrm rot="5400000">
                <a:off x="8357685" y="1042501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169782C1-DB7F-4FDB-9C84-57976138F1FC}"/>
                </a:ext>
              </a:extLst>
            </p:cNvPr>
            <p:cNvGrpSpPr/>
            <p:nvPr/>
          </p:nvGrpSpPr>
          <p:grpSpPr>
            <a:xfrm>
              <a:off x="1650921" y="481341"/>
              <a:ext cx="242943" cy="435946"/>
              <a:chOff x="1711426" y="457789"/>
              <a:chExt cx="242943" cy="435946"/>
            </a:xfrm>
          </p:grpSpPr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xmlns="" id="{25756C2C-C811-4563-A163-F03DF74C9CA7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BAB8489B-2A95-45DC-BC2A-A2B907C3C04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별: 꼭짓점 4개 42">
                <a:extLst>
                  <a:ext uri="{FF2B5EF4-FFF2-40B4-BE49-F238E27FC236}">
                    <a16:creationId xmlns:a16="http://schemas.microsoft.com/office/drawing/2014/main" xmlns="" id="{EFEE73D6-4957-4B6E-AD52-2F192F1B8257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85CADC16-46A5-46AC-9A3C-162E7A096D6A}"/>
                </a:ext>
              </a:extLst>
            </p:cNvPr>
            <p:cNvGrpSpPr/>
            <p:nvPr/>
          </p:nvGrpSpPr>
          <p:grpSpPr>
            <a:xfrm>
              <a:off x="10425812" y="473296"/>
              <a:ext cx="242943" cy="435946"/>
              <a:chOff x="1711426" y="457789"/>
              <a:chExt cx="242943" cy="435946"/>
            </a:xfrm>
          </p:grpSpPr>
          <p:sp>
            <p:nvSpPr>
              <p:cNvPr id="46" name="사각형: 둥근 위쪽 모서리 45">
                <a:extLst>
                  <a:ext uri="{FF2B5EF4-FFF2-40B4-BE49-F238E27FC236}">
                    <a16:creationId xmlns:a16="http://schemas.microsoft.com/office/drawing/2014/main" xmlns="" id="{F2E851FD-0149-40C4-B957-C9F69C40345E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xmlns="" id="{F37AAD65-2B99-47D1-9708-38AA2D8A31D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별: 꼭짓점 4개 47">
                <a:extLst>
                  <a:ext uri="{FF2B5EF4-FFF2-40B4-BE49-F238E27FC236}">
                    <a16:creationId xmlns:a16="http://schemas.microsoft.com/office/drawing/2014/main" xmlns="" id="{9A8231E6-8DA8-4AD9-BBF6-0BCE3E4A11A5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1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상관관계 분석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키워드의 순위와 뉴스에 언급된 수의 상관관계를 분석하였습니다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en-US" altLang="ko-KR" sz="1400" dirty="0" err="1" smtClean="0"/>
              <a:t>Url</a:t>
            </a:r>
            <a:r>
              <a:rPr lang="ko-KR" altLang="en-US" sz="1400" dirty="0" smtClean="0"/>
              <a:t>를 수정함으로써 정보를 얻을 수 있었습니다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1" y="2497324"/>
            <a:ext cx="4559387" cy="199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36320" y="4095142"/>
            <a:ext cx="342900" cy="396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60120" y="3296233"/>
            <a:ext cx="342900" cy="396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43" y="2660094"/>
            <a:ext cx="6414652" cy="183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5204460" y="3147060"/>
            <a:ext cx="1630680" cy="1491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2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상관관계 분석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그래프를 그리기 위해 </a:t>
            </a:r>
            <a:r>
              <a:rPr lang="en-US" altLang="ko-KR" sz="1400" dirty="0" err="1" smtClean="0"/>
              <a:t>matplot</a:t>
            </a:r>
            <a:r>
              <a:rPr lang="ko-KR" altLang="en-US" sz="1400" dirty="0" smtClean="0"/>
              <a:t>을 이용하였고 글자가 겹쳐지는걸 막기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글자를 </a:t>
            </a:r>
            <a:r>
              <a:rPr lang="en-US" altLang="ko-KR" sz="1400" dirty="0" smtClean="0"/>
              <a:t>90</a:t>
            </a:r>
            <a:r>
              <a:rPr lang="ko-KR" altLang="en-US" sz="1400" dirty="0" smtClean="0"/>
              <a:t>도 돌렸습니다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639" y="3712882"/>
            <a:ext cx="5105400" cy="1846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37" y="1006575"/>
            <a:ext cx="8791886" cy="2567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17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순위차이 분석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각 </a:t>
            </a:r>
            <a:r>
              <a:rPr lang="ko-KR" altLang="en-US" sz="1400" dirty="0" err="1" smtClean="0"/>
              <a:t>포탈별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위와 마지막 순위 검색어의 연관 </a:t>
            </a:r>
            <a:r>
              <a:rPr lang="ko-KR" altLang="en-US" sz="1400" dirty="0" err="1" smtClean="0"/>
              <a:t>검색어를</a:t>
            </a:r>
            <a:r>
              <a:rPr lang="ko-KR" altLang="en-US" sz="1400" dirty="0" smtClean="0"/>
              <a:t> 나타내줍니다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en-US" altLang="ko-KR" sz="1400" dirty="0" err="1" smtClean="0"/>
              <a:t>Url</a:t>
            </a:r>
            <a:r>
              <a:rPr lang="ko-KR" altLang="en-US" sz="1400" dirty="0" smtClean="0"/>
              <a:t>을 수정하는 방식으로 데이터를 가져옵니다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en-US" altLang="ko-KR" sz="1400" dirty="0" smtClean="0"/>
              <a:t>(1</a:t>
            </a:r>
            <a:r>
              <a:rPr lang="ko-KR" altLang="en-US" sz="1400" dirty="0" err="1" smtClean="0"/>
              <a:t>위데이터</a:t>
            </a:r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빨강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마지막 데이터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파랑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52" y="1145299"/>
            <a:ext cx="5229226" cy="2186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4" y="3542346"/>
            <a:ext cx="4925061" cy="1731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595" y="2336800"/>
            <a:ext cx="5280200" cy="1628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79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중첩키워</a:t>
            </a:r>
            <a:r>
              <a:rPr lang="ko-KR" altLang="en-US" sz="28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드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분석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포탈끼리 중첩된 키워드와 순위를 나타내줍니다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ko-KR" altLang="en-US" sz="1400" dirty="0" smtClean="0"/>
              <a:t>앞 글자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개가 같으면 같은 키워드로 처리하였습니다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239" y="1258888"/>
            <a:ext cx="8609412" cy="2815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65" y="2850495"/>
            <a:ext cx="8077008" cy="2610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0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모듈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UI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Pyqt5</a:t>
            </a:r>
            <a:r>
              <a:rPr lang="ko-KR" altLang="en-US" sz="1400" dirty="0" smtClean="0"/>
              <a:t>으로 제작하였고</a:t>
            </a:r>
            <a:endParaRPr lang="en-US" altLang="ko-KR" sz="1400" dirty="0" smtClean="0"/>
          </a:p>
          <a:p>
            <a:pPr algn="ctr"/>
            <a:r>
              <a:rPr lang="en-US" altLang="ko-KR" sz="1400" dirty="0" err="1" smtClean="0"/>
              <a:t>Webdriver</a:t>
            </a:r>
            <a:r>
              <a:rPr lang="ko-KR" altLang="en-US" sz="1400" dirty="0" smtClean="0"/>
              <a:t>와 </a:t>
            </a:r>
            <a:r>
              <a:rPr lang="en-US" altLang="ko-KR" sz="1400" dirty="0" err="1" smtClean="0"/>
              <a:t>BeautifulSoup</a:t>
            </a:r>
            <a:r>
              <a:rPr lang="ko-KR" altLang="en-US" sz="1400" dirty="0" smtClean="0"/>
              <a:t>를 모두 이용하였습니다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0" y="1442925"/>
            <a:ext cx="11066615" cy="1889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44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3.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추가 기능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988059" y="2348845"/>
            <a:ext cx="9535686" cy="3462675"/>
          </a:xfrm>
          <a:prstGeom prst="round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추가 기능을 말씀 드리겠습니다</a:t>
            </a:r>
            <a:r>
              <a:rPr lang="en-US" altLang="ko-KR" sz="1400" dirty="0" smtClean="0"/>
              <a:t>.</a:t>
            </a:r>
          </a:p>
          <a:p>
            <a:pPr marL="342900" indent="-342900" algn="ctr">
              <a:buAutoNum type="arabicPeriod"/>
            </a:pPr>
            <a:r>
              <a:rPr lang="en-US" altLang="ko-KR" sz="1400" dirty="0" smtClean="0"/>
              <a:t>UI</a:t>
            </a:r>
            <a:r>
              <a:rPr lang="ko-KR" altLang="en-US" sz="1400" dirty="0" smtClean="0"/>
              <a:t>제작</a:t>
            </a:r>
            <a:endParaRPr lang="en-US" altLang="ko-KR" sz="1400" dirty="0" smtClean="0"/>
          </a:p>
          <a:p>
            <a:pPr marL="342900" indent="-342900" algn="ctr">
              <a:buAutoNum type="arabicPeriod"/>
            </a:pPr>
            <a:r>
              <a:rPr lang="ko-KR" altLang="en-US" sz="1400" dirty="0" smtClean="0"/>
              <a:t>중첩 키워드 분석</a:t>
            </a:r>
            <a:endParaRPr lang="en-US" altLang="ko-KR" sz="1400" dirty="0" smtClean="0"/>
          </a:p>
          <a:p>
            <a:pPr marL="342900" indent="-342900" algn="ctr">
              <a:buAutoNum type="arabicPeriod"/>
            </a:pPr>
            <a:r>
              <a:rPr lang="ko-KR" altLang="en-US" sz="1400" dirty="0" smtClean="0"/>
              <a:t>연관 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분석</a:t>
            </a:r>
            <a:endParaRPr lang="en-US" altLang="ko-KR" sz="1400" dirty="0" smtClean="0"/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endParaRPr lang="ko-KR" altLang="en-US" sz="1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12" y="1145299"/>
            <a:ext cx="6172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7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4.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시연 영상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2211" y="46866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GOMCAM-20191202_204215051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4880" y="1681480"/>
            <a:ext cx="4876800" cy="3657600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웹 데이터를 받아오기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때문에 시간이 조금 걸립니다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562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8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4CA24F3-BCA0-4AC2-920C-17AFFAC30420}"/>
              </a:ext>
            </a:extLst>
          </p:cNvPr>
          <p:cNvGrpSpPr/>
          <p:nvPr/>
        </p:nvGrpSpPr>
        <p:grpSpPr>
          <a:xfrm>
            <a:off x="0" y="545372"/>
            <a:ext cx="12192000" cy="5770092"/>
            <a:chOff x="0" y="545372"/>
            <a:chExt cx="12192000" cy="577009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8AF7209C-622A-4779-A6A4-9139DB5761CE}"/>
                </a:ext>
              </a:extLst>
            </p:cNvPr>
            <p:cNvSpPr/>
            <p:nvPr/>
          </p:nvSpPr>
          <p:spPr>
            <a:xfrm>
              <a:off x="0" y="545372"/>
              <a:ext cx="12192000" cy="36000"/>
            </a:xfrm>
            <a:prstGeom prst="rect">
              <a:avLst/>
            </a:prstGeom>
            <a:solidFill>
              <a:srgbClr val="544741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874DD0B3-5E5D-4970-9A71-D723C971EF65}"/>
                </a:ext>
              </a:extLst>
            </p:cNvPr>
            <p:cNvSpPr/>
            <p:nvPr/>
          </p:nvSpPr>
          <p:spPr>
            <a:xfrm>
              <a:off x="0" y="136452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02E2602C-CFF2-473A-B8E3-02746DA19811}"/>
                </a:ext>
              </a:extLst>
            </p:cNvPr>
            <p:cNvSpPr/>
            <p:nvPr/>
          </p:nvSpPr>
          <p:spPr>
            <a:xfrm>
              <a:off x="0" y="627946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9D9E8BB5-077C-471C-B7F1-7B2F4892EBCB}"/>
                </a:ext>
              </a:extLst>
            </p:cNvPr>
            <p:cNvSpPr/>
            <p:nvPr/>
          </p:nvSpPr>
          <p:spPr>
            <a:xfrm>
              <a:off x="0" y="3002840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8B3227CD-8468-4631-B5C0-B927AC8ED164}"/>
                </a:ext>
              </a:extLst>
            </p:cNvPr>
            <p:cNvSpPr/>
            <p:nvPr/>
          </p:nvSpPr>
          <p:spPr>
            <a:xfrm>
              <a:off x="0" y="3821996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C9AD8160-6E48-42FA-96B3-2A4A99E0C301}"/>
                </a:ext>
              </a:extLst>
            </p:cNvPr>
            <p:cNvSpPr/>
            <p:nvPr/>
          </p:nvSpPr>
          <p:spPr>
            <a:xfrm>
              <a:off x="0" y="4641152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7C094850-0214-4F13-836F-375DC3E9FCCA}"/>
                </a:ext>
              </a:extLst>
            </p:cNvPr>
            <p:cNvSpPr/>
            <p:nvPr/>
          </p:nvSpPr>
          <p:spPr>
            <a:xfrm>
              <a:off x="0" y="546030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17C05AAF-9F26-45EA-9543-6804E5D964EE}"/>
                </a:ext>
              </a:extLst>
            </p:cNvPr>
            <p:cNvSpPr/>
            <p:nvPr/>
          </p:nvSpPr>
          <p:spPr>
            <a:xfrm>
              <a:off x="0" y="218368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2717159" y="143630"/>
            <a:ext cx="7264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빅데이터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 처리 및 </a:t>
            </a:r>
            <a:r>
              <a:rPr lang="ko-KR" altLang="en-US" sz="2400" b="1" i="1" kern="0" dirty="0" smtClean="0">
                <a:solidFill>
                  <a:prstClr val="white"/>
                </a:solidFill>
              </a:rPr>
              <a:t>응용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 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– </a:t>
            </a:r>
            <a:r>
              <a:rPr lang="ko-KR" altLang="en-US" sz="2400" b="1" i="1" kern="0" dirty="0" smtClean="0">
                <a:solidFill>
                  <a:prstClr val="white"/>
                </a:solidFill>
              </a:rPr>
              <a:t>최동규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88CBB65F-6D52-4E80-948C-64F0D94879B0}"/>
              </a:ext>
            </a:extLst>
          </p:cNvPr>
          <p:cNvGrpSpPr/>
          <p:nvPr/>
        </p:nvGrpSpPr>
        <p:grpSpPr>
          <a:xfrm>
            <a:off x="534492" y="473296"/>
            <a:ext cx="11123015" cy="6054181"/>
            <a:chOff x="534492" y="473296"/>
            <a:chExt cx="11123015" cy="605418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xmlns="" id="{13A5CB72-600E-41F2-8E83-8C5507A0EC45}"/>
                </a:ext>
              </a:extLst>
            </p:cNvPr>
            <p:cNvSpPr/>
            <p:nvPr/>
          </p:nvSpPr>
          <p:spPr>
            <a:xfrm>
              <a:off x="656696" y="1011503"/>
              <a:ext cx="10879122" cy="5375122"/>
            </a:xfrm>
            <a:prstGeom prst="roundRect">
              <a:avLst>
                <a:gd name="adj" fmla="val 5458"/>
              </a:avLst>
            </a:prstGeom>
            <a:solidFill>
              <a:schemeClr val="bg1"/>
            </a:solidFill>
            <a:ln w="111125">
              <a:noFill/>
            </a:ln>
            <a:effectLst>
              <a:outerShdw dist="266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감사합니다</a:t>
              </a:r>
              <a:endParaRPr lang="ko-KR" altLang="en-US" sz="2500" b="1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6F6E4EFD-7FD0-4B2C-B76F-2D5938E9F874}"/>
                </a:ext>
              </a:extLst>
            </p:cNvPr>
            <p:cNvSpPr/>
            <p:nvPr/>
          </p:nvSpPr>
          <p:spPr>
            <a:xfrm>
              <a:off x="656696" y="1011504"/>
              <a:ext cx="10879122" cy="5375122"/>
            </a:xfrm>
            <a:prstGeom prst="roundRect">
              <a:avLst>
                <a:gd name="adj" fmla="val 5458"/>
              </a:avLst>
            </a:prstGeom>
            <a:noFill/>
            <a:ln w="206375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E38444D9-12BC-4EB4-BF59-D9A63D99723C}"/>
                </a:ext>
              </a:extLst>
            </p:cNvPr>
            <p:cNvSpPr/>
            <p:nvPr/>
          </p:nvSpPr>
          <p:spPr>
            <a:xfrm>
              <a:off x="535007" y="5816542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F40E075B-B1AE-4B60-A2AB-EC2ACADCE467}"/>
                </a:ext>
              </a:extLst>
            </p:cNvPr>
            <p:cNvSpPr/>
            <p:nvPr/>
          </p:nvSpPr>
          <p:spPr>
            <a:xfrm rot="5400000">
              <a:off x="535006" y="885696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83120C24-DC71-4658-91F5-63581E85B59F}"/>
                </a:ext>
              </a:extLst>
            </p:cNvPr>
            <p:cNvGrpSpPr/>
            <p:nvPr/>
          </p:nvGrpSpPr>
          <p:grpSpPr>
            <a:xfrm flipH="1">
              <a:off x="10954098" y="893735"/>
              <a:ext cx="703409" cy="5633742"/>
              <a:chOff x="8357245" y="1042941"/>
              <a:chExt cx="603046" cy="48299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xmlns="" id="{3AA13228-13E4-4301-A70B-D917073B7FB3}"/>
                  </a:ext>
                </a:extLst>
              </p:cNvPr>
              <p:cNvSpPr/>
              <p:nvPr/>
            </p:nvSpPr>
            <p:spPr>
              <a:xfrm>
                <a:off x="8357686" y="5269810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xmlns="" id="{07B49430-3D91-4432-AE68-7ED6FE4E12DA}"/>
                  </a:ext>
                </a:extLst>
              </p:cNvPr>
              <p:cNvSpPr/>
              <p:nvPr/>
            </p:nvSpPr>
            <p:spPr>
              <a:xfrm rot="5400000">
                <a:off x="8357685" y="1042501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169782C1-DB7F-4FDB-9C84-57976138F1FC}"/>
                </a:ext>
              </a:extLst>
            </p:cNvPr>
            <p:cNvGrpSpPr/>
            <p:nvPr/>
          </p:nvGrpSpPr>
          <p:grpSpPr>
            <a:xfrm>
              <a:off x="1650921" y="481341"/>
              <a:ext cx="242943" cy="435946"/>
              <a:chOff x="1711426" y="457789"/>
              <a:chExt cx="242943" cy="435946"/>
            </a:xfrm>
          </p:grpSpPr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xmlns="" id="{25756C2C-C811-4563-A163-F03DF74C9CA7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BAB8489B-2A95-45DC-BC2A-A2B907C3C04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별: 꼭짓점 4개 42">
                <a:extLst>
                  <a:ext uri="{FF2B5EF4-FFF2-40B4-BE49-F238E27FC236}">
                    <a16:creationId xmlns:a16="http://schemas.microsoft.com/office/drawing/2014/main" xmlns="" id="{EFEE73D6-4957-4B6E-AD52-2F192F1B8257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85CADC16-46A5-46AC-9A3C-162E7A096D6A}"/>
                </a:ext>
              </a:extLst>
            </p:cNvPr>
            <p:cNvGrpSpPr/>
            <p:nvPr/>
          </p:nvGrpSpPr>
          <p:grpSpPr>
            <a:xfrm>
              <a:off x="10425812" y="473296"/>
              <a:ext cx="242943" cy="435946"/>
              <a:chOff x="1711426" y="457789"/>
              <a:chExt cx="242943" cy="435946"/>
            </a:xfrm>
          </p:grpSpPr>
          <p:sp>
            <p:nvSpPr>
              <p:cNvPr id="46" name="사각형: 둥근 위쪽 모서리 45">
                <a:extLst>
                  <a:ext uri="{FF2B5EF4-FFF2-40B4-BE49-F238E27FC236}">
                    <a16:creationId xmlns:a16="http://schemas.microsoft.com/office/drawing/2014/main" xmlns="" id="{F2E851FD-0149-40C4-B957-C9F69C40345E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xmlns="" id="{F37AAD65-2B99-47D1-9708-38AA2D8A31D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별: 꼭짓점 4개 47">
                <a:extLst>
                  <a:ext uri="{FF2B5EF4-FFF2-40B4-BE49-F238E27FC236}">
                    <a16:creationId xmlns:a16="http://schemas.microsoft.com/office/drawing/2014/main" xmlns="" id="{9A8231E6-8DA8-4AD9-BBF6-0BCE3E4A11A5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806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4CA24F3-BCA0-4AC2-920C-17AFFAC30420}"/>
              </a:ext>
            </a:extLst>
          </p:cNvPr>
          <p:cNvGrpSpPr/>
          <p:nvPr/>
        </p:nvGrpSpPr>
        <p:grpSpPr>
          <a:xfrm>
            <a:off x="0" y="545372"/>
            <a:ext cx="12192000" cy="5770092"/>
            <a:chOff x="0" y="545372"/>
            <a:chExt cx="12192000" cy="577009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8AF7209C-622A-4779-A6A4-9139DB5761CE}"/>
                </a:ext>
              </a:extLst>
            </p:cNvPr>
            <p:cNvSpPr/>
            <p:nvPr/>
          </p:nvSpPr>
          <p:spPr>
            <a:xfrm>
              <a:off x="0" y="545372"/>
              <a:ext cx="12192000" cy="36000"/>
            </a:xfrm>
            <a:prstGeom prst="rect">
              <a:avLst/>
            </a:prstGeom>
            <a:solidFill>
              <a:srgbClr val="544741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874DD0B3-5E5D-4970-9A71-D723C971EF65}"/>
                </a:ext>
              </a:extLst>
            </p:cNvPr>
            <p:cNvSpPr/>
            <p:nvPr/>
          </p:nvSpPr>
          <p:spPr>
            <a:xfrm>
              <a:off x="0" y="136452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02E2602C-CFF2-473A-B8E3-02746DA19811}"/>
                </a:ext>
              </a:extLst>
            </p:cNvPr>
            <p:cNvSpPr/>
            <p:nvPr/>
          </p:nvSpPr>
          <p:spPr>
            <a:xfrm>
              <a:off x="0" y="627946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9D9E8BB5-077C-471C-B7F1-7B2F4892EBCB}"/>
                </a:ext>
              </a:extLst>
            </p:cNvPr>
            <p:cNvSpPr/>
            <p:nvPr/>
          </p:nvSpPr>
          <p:spPr>
            <a:xfrm>
              <a:off x="0" y="3002840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8B3227CD-8468-4631-B5C0-B927AC8ED164}"/>
                </a:ext>
              </a:extLst>
            </p:cNvPr>
            <p:cNvSpPr/>
            <p:nvPr/>
          </p:nvSpPr>
          <p:spPr>
            <a:xfrm>
              <a:off x="0" y="3821996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C9AD8160-6E48-42FA-96B3-2A4A99E0C301}"/>
                </a:ext>
              </a:extLst>
            </p:cNvPr>
            <p:cNvSpPr/>
            <p:nvPr/>
          </p:nvSpPr>
          <p:spPr>
            <a:xfrm>
              <a:off x="0" y="4641152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7C094850-0214-4F13-836F-375DC3E9FCCA}"/>
                </a:ext>
              </a:extLst>
            </p:cNvPr>
            <p:cNvSpPr/>
            <p:nvPr/>
          </p:nvSpPr>
          <p:spPr>
            <a:xfrm>
              <a:off x="0" y="5460308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17C05AAF-9F26-45EA-9543-6804E5D964EE}"/>
                </a:ext>
              </a:extLst>
            </p:cNvPr>
            <p:cNvSpPr/>
            <p:nvPr/>
          </p:nvSpPr>
          <p:spPr>
            <a:xfrm>
              <a:off x="0" y="2183684"/>
              <a:ext cx="12192000" cy="36000"/>
            </a:xfrm>
            <a:prstGeom prst="rect">
              <a:avLst/>
            </a:prstGeom>
            <a:solidFill>
              <a:srgbClr val="54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336920" y="-15027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Team Elysium – </a:t>
            </a:r>
            <a:r>
              <a:rPr lang="ko-KR" altLang="en-US" sz="2400" b="1" i="1" kern="0" dirty="0" smtClean="0">
                <a:solidFill>
                  <a:prstClr val="white"/>
                </a:solidFill>
              </a:rPr>
              <a:t>최동규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88CBB65F-6D52-4E80-948C-64F0D94879B0}"/>
              </a:ext>
            </a:extLst>
          </p:cNvPr>
          <p:cNvGrpSpPr/>
          <p:nvPr/>
        </p:nvGrpSpPr>
        <p:grpSpPr>
          <a:xfrm>
            <a:off x="534492" y="473296"/>
            <a:ext cx="11123015" cy="6054181"/>
            <a:chOff x="534492" y="473296"/>
            <a:chExt cx="11123015" cy="605418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xmlns="" id="{13A5CB72-600E-41F2-8E83-8C5507A0EC45}"/>
                </a:ext>
              </a:extLst>
            </p:cNvPr>
            <p:cNvSpPr/>
            <p:nvPr/>
          </p:nvSpPr>
          <p:spPr>
            <a:xfrm>
              <a:off x="656696" y="1011503"/>
              <a:ext cx="10879122" cy="5375122"/>
            </a:xfrm>
            <a:prstGeom prst="roundRect">
              <a:avLst>
                <a:gd name="adj" fmla="val 5458"/>
              </a:avLst>
            </a:prstGeom>
            <a:solidFill>
              <a:schemeClr val="bg1"/>
            </a:solidFill>
            <a:ln w="111125">
              <a:noFill/>
            </a:ln>
            <a:effectLst>
              <a:outerShdw dist="266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  </a:t>
              </a:r>
            </a:p>
            <a:p>
              <a:pPr algn="ctr"/>
              <a:endParaRPr lang="en-US" altLang="ko-KR" sz="40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1. </a:t>
              </a:r>
              <a:r>
                <a:rPr lang="ko-KR" altLang="en-US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구현한 기능 </a:t>
              </a:r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2. </a:t>
              </a:r>
              <a:r>
                <a:rPr lang="ko-KR" altLang="en-US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구현 방법</a:t>
              </a:r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endParaRPr lang="en-US" altLang="ko-KR" sz="40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3. </a:t>
              </a:r>
              <a:r>
                <a:rPr lang="ko-KR" altLang="en-US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추가 </a:t>
              </a:r>
              <a:r>
                <a:rPr lang="ko-KR" altLang="en-US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기능</a:t>
              </a:r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4. </a:t>
              </a:r>
              <a:r>
                <a:rPr lang="ko-KR" altLang="en-US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시연 영상</a:t>
              </a:r>
              <a:endParaRPr lang="en-US" altLang="ko-KR" sz="40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 </a:t>
              </a:r>
              <a:endParaRPr lang="ko-KR" altLang="en-US" sz="40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6F6E4EFD-7FD0-4B2C-B76F-2D5938E9F874}"/>
                </a:ext>
              </a:extLst>
            </p:cNvPr>
            <p:cNvSpPr/>
            <p:nvPr/>
          </p:nvSpPr>
          <p:spPr>
            <a:xfrm>
              <a:off x="656696" y="1011504"/>
              <a:ext cx="10879122" cy="5375122"/>
            </a:xfrm>
            <a:prstGeom prst="roundRect">
              <a:avLst>
                <a:gd name="adj" fmla="val 5458"/>
              </a:avLst>
            </a:prstGeom>
            <a:noFill/>
            <a:ln w="206375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E38444D9-12BC-4EB4-BF59-D9A63D99723C}"/>
                </a:ext>
              </a:extLst>
            </p:cNvPr>
            <p:cNvSpPr/>
            <p:nvPr/>
          </p:nvSpPr>
          <p:spPr>
            <a:xfrm>
              <a:off x="535007" y="5816542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F40E075B-B1AE-4B60-A2AB-EC2ACADCE467}"/>
                </a:ext>
              </a:extLst>
            </p:cNvPr>
            <p:cNvSpPr/>
            <p:nvPr/>
          </p:nvSpPr>
          <p:spPr>
            <a:xfrm rot="5400000">
              <a:off x="535006" y="885696"/>
              <a:ext cx="702381" cy="703409"/>
            </a:xfrm>
            <a:custGeom>
              <a:avLst/>
              <a:gdLst>
                <a:gd name="connsiteX0" fmla="*/ 0 w 602165"/>
                <a:gd name="connsiteY0" fmla="*/ 0 h 603046"/>
                <a:gd name="connsiteX1" fmla="*/ 206878 w 602165"/>
                <a:gd name="connsiteY1" fmla="*/ 0 h 603046"/>
                <a:gd name="connsiteX2" fmla="*/ 206878 w 602165"/>
                <a:gd name="connsiteY2" fmla="*/ 1846 h 603046"/>
                <a:gd name="connsiteX3" fmla="*/ 210818 w 602165"/>
                <a:gd name="connsiteY3" fmla="*/ 1846 h 603046"/>
                <a:gd name="connsiteX4" fmla="*/ 210818 w 602165"/>
                <a:gd name="connsiteY4" fmla="*/ 223636 h 603046"/>
                <a:gd name="connsiteX5" fmla="*/ 372932 w 602165"/>
                <a:gd name="connsiteY5" fmla="*/ 385750 h 603046"/>
                <a:gd name="connsiteX6" fmla="*/ 602165 w 602165"/>
                <a:gd name="connsiteY6" fmla="*/ 385750 h 603046"/>
                <a:gd name="connsiteX7" fmla="*/ 602165 w 602165"/>
                <a:gd name="connsiteY7" fmla="*/ 392112 h 603046"/>
                <a:gd name="connsiteX8" fmla="*/ 602165 w 602165"/>
                <a:gd name="connsiteY8" fmla="*/ 440932 h 603046"/>
                <a:gd name="connsiteX9" fmla="*/ 602165 w 602165"/>
                <a:gd name="connsiteY9" fmla="*/ 603046 h 603046"/>
                <a:gd name="connsiteX10" fmla="*/ 440051 w 602165"/>
                <a:gd name="connsiteY10" fmla="*/ 603046 h 603046"/>
                <a:gd name="connsiteX11" fmla="*/ 395287 w 602165"/>
                <a:gd name="connsiteY11" fmla="*/ 603046 h 603046"/>
                <a:gd name="connsiteX12" fmla="*/ 162114 w 602165"/>
                <a:gd name="connsiteY12" fmla="*/ 603046 h 603046"/>
                <a:gd name="connsiteX13" fmla="*/ 0 w 602165"/>
                <a:gd name="connsiteY13" fmla="*/ 440932 h 603046"/>
                <a:gd name="connsiteX14" fmla="*/ 0 w 602165"/>
                <a:gd name="connsiteY14" fmla="*/ 228600 h 603046"/>
                <a:gd name="connsiteX15" fmla="*/ 0 w 602165"/>
                <a:gd name="connsiteY15" fmla="*/ 163960 h 6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165" h="603046">
                  <a:moveTo>
                    <a:pt x="0" y="0"/>
                  </a:moveTo>
                  <a:lnTo>
                    <a:pt x="206878" y="0"/>
                  </a:lnTo>
                  <a:lnTo>
                    <a:pt x="206878" y="1846"/>
                  </a:lnTo>
                  <a:lnTo>
                    <a:pt x="210818" y="1846"/>
                  </a:lnTo>
                  <a:lnTo>
                    <a:pt x="210818" y="223636"/>
                  </a:lnTo>
                  <a:cubicBezTo>
                    <a:pt x="210818" y="313169"/>
                    <a:pt x="283399" y="385750"/>
                    <a:pt x="372932" y="385750"/>
                  </a:cubicBezTo>
                  <a:lnTo>
                    <a:pt x="602165" y="385750"/>
                  </a:lnTo>
                  <a:lnTo>
                    <a:pt x="602165" y="392112"/>
                  </a:lnTo>
                  <a:lnTo>
                    <a:pt x="602165" y="440932"/>
                  </a:lnTo>
                  <a:lnTo>
                    <a:pt x="602165" y="603046"/>
                  </a:lnTo>
                  <a:lnTo>
                    <a:pt x="440051" y="603046"/>
                  </a:lnTo>
                  <a:lnTo>
                    <a:pt x="395287" y="603046"/>
                  </a:lnTo>
                  <a:lnTo>
                    <a:pt x="162114" y="603046"/>
                  </a:lnTo>
                  <a:cubicBezTo>
                    <a:pt x="72581" y="603046"/>
                    <a:pt x="0" y="530465"/>
                    <a:pt x="0" y="440932"/>
                  </a:cubicBezTo>
                  <a:lnTo>
                    <a:pt x="0" y="228600"/>
                  </a:lnTo>
                  <a:lnTo>
                    <a:pt x="0" y="1639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83120C24-DC71-4658-91F5-63581E85B59F}"/>
                </a:ext>
              </a:extLst>
            </p:cNvPr>
            <p:cNvGrpSpPr/>
            <p:nvPr/>
          </p:nvGrpSpPr>
          <p:grpSpPr>
            <a:xfrm flipH="1">
              <a:off x="10954098" y="893735"/>
              <a:ext cx="703409" cy="5633742"/>
              <a:chOff x="8357245" y="1042941"/>
              <a:chExt cx="603046" cy="48299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xmlns="" id="{3AA13228-13E4-4301-A70B-D917073B7FB3}"/>
                  </a:ext>
                </a:extLst>
              </p:cNvPr>
              <p:cNvSpPr/>
              <p:nvPr/>
            </p:nvSpPr>
            <p:spPr>
              <a:xfrm>
                <a:off x="8357686" y="5269810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xmlns="" id="{07B49430-3D91-4432-AE68-7ED6FE4E12DA}"/>
                  </a:ext>
                </a:extLst>
              </p:cNvPr>
              <p:cNvSpPr/>
              <p:nvPr/>
            </p:nvSpPr>
            <p:spPr>
              <a:xfrm rot="5400000">
                <a:off x="8357685" y="1042501"/>
                <a:ext cx="602165" cy="603046"/>
              </a:xfrm>
              <a:custGeom>
                <a:avLst/>
                <a:gdLst>
                  <a:gd name="connsiteX0" fmla="*/ 0 w 602165"/>
                  <a:gd name="connsiteY0" fmla="*/ 0 h 603046"/>
                  <a:gd name="connsiteX1" fmla="*/ 206878 w 602165"/>
                  <a:gd name="connsiteY1" fmla="*/ 0 h 603046"/>
                  <a:gd name="connsiteX2" fmla="*/ 206878 w 602165"/>
                  <a:gd name="connsiteY2" fmla="*/ 1846 h 603046"/>
                  <a:gd name="connsiteX3" fmla="*/ 210818 w 602165"/>
                  <a:gd name="connsiteY3" fmla="*/ 1846 h 603046"/>
                  <a:gd name="connsiteX4" fmla="*/ 210818 w 602165"/>
                  <a:gd name="connsiteY4" fmla="*/ 223636 h 603046"/>
                  <a:gd name="connsiteX5" fmla="*/ 372932 w 602165"/>
                  <a:gd name="connsiteY5" fmla="*/ 385750 h 603046"/>
                  <a:gd name="connsiteX6" fmla="*/ 602165 w 602165"/>
                  <a:gd name="connsiteY6" fmla="*/ 385750 h 603046"/>
                  <a:gd name="connsiteX7" fmla="*/ 602165 w 602165"/>
                  <a:gd name="connsiteY7" fmla="*/ 392112 h 603046"/>
                  <a:gd name="connsiteX8" fmla="*/ 602165 w 602165"/>
                  <a:gd name="connsiteY8" fmla="*/ 440932 h 603046"/>
                  <a:gd name="connsiteX9" fmla="*/ 602165 w 602165"/>
                  <a:gd name="connsiteY9" fmla="*/ 603046 h 603046"/>
                  <a:gd name="connsiteX10" fmla="*/ 440051 w 602165"/>
                  <a:gd name="connsiteY10" fmla="*/ 603046 h 603046"/>
                  <a:gd name="connsiteX11" fmla="*/ 395287 w 602165"/>
                  <a:gd name="connsiteY11" fmla="*/ 603046 h 603046"/>
                  <a:gd name="connsiteX12" fmla="*/ 162114 w 602165"/>
                  <a:gd name="connsiteY12" fmla="*/ 603046 h 603046"/>
                  <a:gd name="connsiteX13" fmla="*/ 0 w 602165"/>
                  <a:gd name="connsiteY13" fmla="*/ 440932 h 603046"/>
                  <a:gd name="connsiteX14" fmla="*/ 0 w 602165"/>
                  <a:gd name="connsiteY14" fmla="*/ 228600 h 603046"/>
                  <a:gd name="connsiteX15" fmla="*/ 0 w 602165"/>
                  <a:gd name="connsiteY15" fmla="*/ 163960 h 60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2165" h="603046">
                    <a:moveTo>
                      <a:pt x="0" y="0"/>
                    </a:moveTo>
                    <a:lnTo>
                      <a:pt x="206878" y="0"/>
                    </a:lnTo>
                    <a:lnTo>
                      <a:pt x="206878" y="1846"/>
                    </a:lnTo>
                    <a:lnTo>
                      <a:pt x="210818" y="1846"/>
                    </a:lnTo>
                    <a:lnTo>
                      <a:pt x="210818" y="223636"/>
                    </a:lnTo>
                    <a:cubicBezTo>
                      <a:pt x="210818" y="313169"/>
                      <a:pt x="283399" y="385750"/>
                      <a:pt x="372932" y="385750"/>
                    </a:cubicBezTo>
                    <a:lnTo>
                      <a:pt x="602165" y="385750"/>
                    </a:lnTo>
                    <a:lnTo>
                      <a:pt x="602165" y="392112"/>
                    </a:lnTo>
                    <a:lnTo>
                      <a:pt x="602165" y="440932"/>
                    </a:lnTo>
                    <a:lnTo>
                      <a:pt x="602165" y="603046"/>
                    </a:lnTo>
                    <a:lnTo>
                      <a:pt x="440051" y="603046"/>
                    </a:lnTo>
                    <a:lnTo>
                      <a:pt x="395287" y="603046"/>
                    </a:lnTo>
                    <a:lnTo>
                      <a:pt x="162114" y="603046"/>
                    </a:lnTo>
                    <a:cubicBezTo>
                      <a:pt x="72581" y="603046"/>
                      <a:pt x="0" y="530465"/>
                      <a:pt x="0" y="440932"/>
                    </a:cubicBezTo>
                    <a:lnTo>
                      <a:pt x="0" y="228600"/>
                    </a:lnTo>
                    <a:lnTo>
                      <a:pt x="0" y="1639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169782C1-DB7F-4FDB-9C84-57976138F1FC}"/>
                </a:ext>
              </a:extLst>
            </p:cNvPr>
            <p:cNvGrpSpPr/>
            <p:nvPr/>
          </p:nvGrpSpPr>
          <p:grpSpPr>
            <a:xfrm>
              <a:off x="1650921" y="481341"/>
              <a:ext cx="242943" cy="435946"/>
              <a:chOff x="1711426" y="457789"/>
              <a:chExt cx="242943" cy="435946"/>
            </a:xfrm>
          </p:grpSpPr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xmlns="" id="{25756C2C-C811-4563-A163-F03DF74C9CA7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BAB8489B-2A95-45DC-BC2A-A2B907C3C04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별: 꼭짓점 4개 42">
                <a:extLst>
                  <a:ext uri="{FF2B5EF4-FFF2-40B4-BE49-F238E27FC236}">
                    <a16:creationId xmlns:a16="http://schemas.microsoft.com/office/drawing/2014/main" xmlns="" id="{EFEE73D6-4957-4B6E-AD52-2F192F1B8257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85CADC16-46A5-46AC-9A3C-162E7A096D6A}"/>
                </a:ext>
              </a:extLst>
            </p:cNvPr>
            <p:cNvGrpSpPr/>
            <p:nvPr/>
          </p:nvGrpSpPr>
          <p:grpSpPr>
            <a:xfrm>
              <a:off x="10425812" y="473296"/>
              <a:ext cx="242943" cy="435946"/>
              <a:chOff x="1711426" y="457789"/>
              <a:chExt cx="242943" cy="435946"/>
            </a:xfrm>
          </p:grpSpPr>
          <p:sp>
            <p:nvSpPr>
              <p:cNvPr id="46" name="사각형: 둥근 위쪽 모서리 45">
                <a:extLst>
                  <a:ext uri="{FF2B5EF4-FFF2-40B4-BE49-F238E27FC236}">
                    <a16:creationId xmlns:a16="http://schemas.microsoft.com/office/drawing/2014/main" xmlns="" id="{F2E851FD-0149-40C4-B957-C9F69C40345E}"/>
                  </a:ext>
                </a:extLst>
              </p:cNvPr>
              <p:cNvSpPr/>
              <p:nvPr/>
            </p:nvSpPr>
            <p:spPr>
              <a:xfrm>
                <a:off x="1711426" y="457789"/>
                <a:ext cx="242943" cy="43594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xmlns="" id="{F37AAD65-2B99-47D1-9708-38AA2D8A31DA}"/>
                  </a:ext>
                </a:extLst>
              </p:cNvPr>
              <p:cNvSpPr/>
              <p:nvPr/>
            </p:nvSpPr>
            <p:spPr>
              <a:xfrm>
                <a:off x="1748915" y="507796"/>
                <a:ext cx="167965" cy="167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별: 꼭짓점 4개 47">
                <a:extLst>
                  <a:ext uri="{FF2B5EF4-FFF2-40B4-BE49-F238E27FC236}">
                    <a16:creationId xmlns:a16="http://schemas.microsoft.com/office/drawing/2014/main" xmlns="" id="{9A8231E6-8DA8-4AD9-BBF6-0BCE3E4A11A5}"/>
                  </a:ext>
                </a:extLst>
              </p:cNvPr>
              <p:cNvSpPr/>
              <p:nvPr/>
            </p:nvSpPr>
            <p:spPr>
              <a:xfrm>
                <a:off x="1778897" y="537778"/>
                <a:ext cx="108000" cy="1080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336918" y="938663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목차</a:t>
            </a:r>
            <a:endParaRPr lang="en-US" altLang="ko-KR" sz="3200" b="1" kern="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3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구현한 기능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39711" y="49514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03" y="1399474"/>
            <a:ext cx="6266289" cy="498874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5645094" y="6006114"/>
            <a:ext cx="1138091" cy="16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33001" y="6204492"/>
            <a:ext cx="1138091" cy="16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형 설명선 6"/>
          <p:cNvSpPr/>
          <p:nvPr/>
        </p:nvSpPr>
        <p:spPr>
          <a:xfrm rot="1013602">
            <a:off x="5802635" y="4588625"/>
            <a:ext cx="2909539" cy="1516342"/>
          </a:xfrm>
          <a:prstGeom prst="wedgeEllipseCallou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조회를 누르면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</a:t>
            </a:r>
            <a:r>
              <a:rPr lang="ko-KR" altLang="en-US" dirty="0" err="1" smtClean="0"/>
              <a:t>검색어를</a:t>
            </a:r>
            <a:r>
              <a:rPr lang="ko-KR" altLang="en-US" dirty="0" smtClean="0"/>
              <a:t> 받아옵니다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4" name="타원형 설명선 43"/>
          <p:cNvSpPr/>
          <p:nvPr/>
        </p:nvSpPr>
        <p:spPr>
          <a:xfrm rot="19783793" flipH="1">
            <a:off x="3093020" y="4692702"/>
            <a:ext cx="2992583" cy="1862051"/>
          </a:xfrm>
          <a:prstGeom prst="wedgeEllipseCallout">
            <a:avLst/>
          </a:prstGeom>
          <a:solidFill>
            <a:schemeClr val="accent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 버튼을 누르면 상관관계 그래프가 나타납니다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타원형 설명선 7"/>
          <p:cNvSpPr/>
          <p:nvPr/>
        </p:nvSpPr>
        <p:spPr>
          <a:xfrm rot="1683342">
            <a:off x="3757352" y="666236"/>
            <a:ext cx="1463040" cy="1108981"/>
          </a:xfrm>
          <a:prstGeom prst="wedgeEllipseCallou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순위 차이 분석과 추가기능이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474720" y="1625307"/>
            <a:ext cx="445106" cy="16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2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구현한 기능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조회를 </a:t>
            </a:r>
            <a:r>
              <a:rPr lang="ko-KR" altLang="en-US" sz="28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누를시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39711" y="49514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65" y="1234452"/>
            <a:ext cx="5859533" cy="464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858703" y="5877770"/>
            <a:ext cx="5970655" cy="606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조회 버튼을 누른 모습입니다</a:t>
            </a:r>
            <a:r>
              <a:rPr lang="en-US" altLang="ko-KR" dirty="0" smtClean="0"/>
              <a:t>. </a:t>
            </a:r>
          </a:p>
          <a:p>
            <a:pPr algn="ctr"/>
            <a:r>
              <a:rPr lang="ko-KR" altLang="en-US" dirty="0" smtClean="0"/>
              <a:t>조회버튼을 누르면 웹에서 데이터를 받아옵니다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9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구현한 기능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조회를 </a:t>
            </a:r>
            <a:r>
              <a:rPr lang="ko-KR" altLang="en-US" sz="28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누를시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39711" y="49514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937261" y="5234940"/>
            <a:ext cx="10383620" cy="1249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상관관계 분석 버튼을 누른 모습입니다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조회버튼을 누른 후 눌러야 합니다</a:t>
            </a:r>
            <a:r>
              <a:rPr lang="en-US" altLang="ko-KR" sz="1600" dirty="0" smtClean="0"/>
              <a:t>.(20</a:t>
            </a:r>
            <a:r>
              <a:rPr lang="ko-KR" altLang="en-US" sz="1600" dirty="0" smtClean="0"/>
              <a:t>초 소요</a:t>
            </a:r>
            <a:r>
              <a:rPr lang="en-US" altLang="ko-KR" sz="1600" dirty="0"/>
              <a:t>)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최근 </a:t>
            </a:r>
            <a:r>
              <a:rPr lang="en-US" altLang="ko-KR" sz="1600" dirty="0" smtClean="0"/>
              <a:t>24</a:t>
            </a:r>
            <a:r>
              <a:rPr lang="ko-KR" altLang="en-US" sz="1600" dirty="0" err="1" smtClean="0"/>
              <a:t>시간이내</a:t>
            </a:r>
            <a:r>
              <a:rPr lang="ko-KR" altLang="en-US" sz="1600" dirty="0" smtClean="0"/>
              <a:t>  </a:t>
            </a:r>
            <a:r>
              <a:rPr lang="ko-KR" altLang="en-US" sz="1600" dirty="0" err="1" smtClean="0"/>
              <a:t>네이버</a:t>
            </a:r>
            <a:r>
              <a:rPr lang="ko-KR" altLang="en-US" sz="1600" dirty="0" smtClean="0"/>
              <a:t> 뉴스에 언급된 횟수</a:t>
            </a:r>
            <a:r>
              <a:rPr lang="en-US" altLang="ko-KR" sz="1600" dirty="0" smtClean="0"/>
              <a:t>(y</a:t>
            </a:r>
            <a:r>
              <a:rPr lang="ko-KR" altLang="en-US" sz="1600" dirty="0" smtClean="0"/>
              <a:t>축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와 </a:t>
            </a:r>
            <a:r>
              <a:rPr lang="ko-KR" altLang="en-US" sz="1600" dirty="0" err="1" smtClean="0"/>
              <a:t>검색어</a:t>
            </a:r>
            <a:r>
              <a:rPr lang="ko-KR" altLang="en-US" sz="1600" dirty="0" smtClean="0"/>
              <a:t> 순위</a:t>
            </a:r>
            <a:r>
              <a:rPr lang="en-US" altLang="ko-KR" sz="1600" dirty="0" smtClean="0"/>
              <a:t>(x</a:t>
            </a:r>
            <a:r>
              <a:rPr lang="ko-KR" altLang="en-US" sz="1600" dirty="0" smtClean="0"/>
              <a:t>축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그래프로 그려보았습니다</a:t>
            </a:r>
            <a:r>
              <a:rPr lang="en-US" altLang="ko-KR" sz="1600" dirty="0" smtClean="0"/>
              <a:t>.</a:t>
            </a:r>
          </a:p>
          <a:p>
            <a:pPr algn="ctr"/>
            <a:r>
              <a:rPr lang="en-US" altLang="ko-KR" sz="1600" dirty="0" smtClean="0"/>
              <a:t>X</a:t>
            </a:r>
            <a:r>
              <a:rPr lang="ko-KR" altLang="en-US" sz="1600" dirty="0" smtClean="0"/>
              <a:t>축이 증가함에 따라 </a:t>
            </a:r>
            <a:r>
              <a:rPr lang="ko-KR" altLang="en-US" sz="1600" dirty="0" err="1" smtClean="0"/>
              <a:t>검색어</a:t>
            </a:r>
            <a:r>
              <a:rPr lang="ko-KR" altLang="en-US" sz="1600" dirty="0" smtClean="0"/>
              <a:t> 순위가 낮아집니다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63" y="2263140"/>
            <a:ext cx="9701991" cy="2833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구현한 기능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조회를 </a:t>
            </a:r>
            <a:r>
              <a:rPr lang="ko-KR" altLang="en-US" sz="28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누를시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39711" y="495142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2430780" y="5765145"/>
            <a:ext cx="6896099" cy="71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순위차이 탭입니다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포털 사이트 별 순위차이가 가장 큰 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작은 검색어의 </a:t>
            </a:r>
            <a:r>
              <a:rPr lang="ko-KR" altLang="en-US" sz="1400" dirty="0" err="1" smtClean="0"/>
              <a:t>연관검색어를</a:t>
            </a:r>
            <a:r>
              <a:rPr lang="ko-KR" altLang="en-US" sz="1400" dirty="0" smtClean="0"/>
              <a:t> 보여줍니다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또한 아래는 여러 포탈사이트에서 중첩된 키워드를 보여줍니다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36" y="1143615"/>
            <a:ext cx="5837722" cy="4621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5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데이터 받아오기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8825" y="468663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네이버</a:t>
            </a:r>
            <a:r>
              <a:rPr lang="ko-KR" altLang="en-US" sz="1400" dirty="0" smtClean="0"/>
              <a:t> 에서 </a:t>
            </a:r>
            <a:r>
              <a:rPr lang="ko-KR" altLang="en-US" sz="1400" dirty="0" err="1" smtClean="0"/>
              <a:t>검색어데이터를</a:t>
            </a:r>
            <a:r>
              <a:rPr lang="ko-KR" altLang="en-US" sz="1400" dirty="0" smtClean="0"/>
              <a:t> 받아온 방법입니다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ko-KR" altLang="en-US" sz="1400" dirty="0" smtClean="0"/>
              <a:t>크롬 개발자도구로 </a:t>
            </a:r>
            <a:r>
              <a:rPr lang="en-US" altLang="ko-KR" sz="1400" dirty="0" smtClean="0"/>
              <a:t>html</a:t>
            </a:r>
            <a:r>
              <a:rPr lang="ko-KR" altLang="en-US" sz="1400" dirty="0" smtClean="0"/>
              <a:t>를 분석하여 위치를 얻어냅니다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34" y="1448652"/>
            <a:ext cx="4707398" cy="90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0" y="1377315"/>
            <a:ext cx="2461260" cy="97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39" y="2428875"/>
            <a:ext cx="3984230" cy="2356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8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데이터 받아오기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8825" y="468663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다음에서 </a:t>
            </a:r>
            <a:r>
              <a:rPr lang="ko-KR" altLang="en-US" sz="1400" dirty="0" err="1"/>
              <a:t>검색어데이터를</a:t>
            </a:r>
            <a:r>
              <a:rPr lang="ko-KR" altLang="en-US" sz="1400" dirty="0"/>
              <a:t> 받아온 방법입니다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크롬 개발자도구로 </a:t>
            </a:r>
            <a:r>
              <a:rPr lang="en-US" altLang="ko-KR" sz="1400" dirty="0"/>
              <a:t>html</a:t>
            </a:r>
            <a:r>
              <a:rPr lang="ko-KR" altLang="en-US" sz="1400" dirty="0"/>
              <a:t>를 분석하여 위치를 얻어냅니다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140" y="4438628"/>
            <a:ext cx="169545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885" y="1263015"/>
            <a:ext cx="3786524" cy="413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" y="2921532"/>
            <a:ext cx="6904686" cy="1305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8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C5CF3-B4FF-43B4-869B-EAEB3361E4E5}"/>
              </a:ext>
            </a:extLst>
          </p:cNvPr>
          <p:cNvSpPr/>
          <p:nvPr/>
        </p:nvSpPr>
        <p:spPr>
          <a:xfrm>
            <a:off x="3255639" y="133548"/>
            <a:ext cx="5518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구현 방법 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데이터 받아오기</a:t>
            </a:r>
            <a:r>
              <a:rPr lang="en-US" altLang="ko-KR" sz="28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endParaRPr lang="en-US" altLang="ko-KR" sz="2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8825" y="468663"/>
            <a:ext cx="11491785" cy="6178086"/>
            <a:chOff x="345988" y="445135"/>
            <a:chExt cx="11491785" cy="6178086"/>
          </a:xfrm>
        </p:grpSpPr>
        <p:sp>
          <p:nvSpPr>
            <p:cNvPr id="26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593771" y="449136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631260" y="499143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661242" y="529125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16">
              <a:extLst>
                <a:ext uri="{FF2B5EF4-FFF2-40B4-BE49-F238E27FC236}">
                  <a16:creationId xmlns:a16="http://schemas.microsoft.com/office/drawing/2014/main" xmlns="" id="{25756C2C-C811-4563-A163-F03DF74C9CA7}"/>
                </a:ext>
              </a:extLst>
            </p:cNvPr>
            <p:cNvSpPr/>
            <p:nvPr/>
          </p:nvSpPr>
          <p:spPr>
            <a:xfrm>
              <a:off x="10402068" y="445135"/>
              <a:ext cx="242943" cy="4359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BAB8489B-2A95-45DC-BC2A-A2B907C3C04A}"/>
                </a:ext>
              </a:extLst>
            </p:cNvPr>
            <p:cNvSpPr/>
            <p:nvPr/>
          </p:nvSpPr>
          <p:spPr>
            <a:xfrm>
              <a:off x="10439557" y="495142"/>
              <a:ext cx="167965" cy="167965"/>
            </a:xfrm>
            <a:prstGeom prst="ellipse">
              <a:avLst/>
            </a:prstGeom>
            <a:solidFill>
              <a:srgbClr val="B6C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별: 꼭짓점 4개 42">
              <a:extLst>
                <a:ext uri="{FF2B5EF4-FFF2-40B4-BE49-F238E27FC236}">
                  <a16:creationId xmlns:a16="http://schemas.microsoft.com/office/drawing/2014/main" xmlns="" id="{EFEE73D6-4957-4B6E-AD52-2F192F1B8257}"/>
                </a:ext>
              </a:extLst>
            </p:cNvPr>
            <p:cNvSpPr/>
            <p:nvPr/>
          </p:nvSpPr>
          <p:spPr>
            <a:xfrm>
              <a:off x="10469539" y="525124"/>
              <a:ext cx="108000" cy="1080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6788" y="988251"/>
              <a:ext cx="11388812" cy="555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45989" y="881449"/>
              <a:ext cx="11491784" cy="5741772"/>
            </a:xfrm>
            <a:custGeom>
              <a:avLst/>
              <a:gdLst>
                <a:gd name="connsiteX0" fmla="*/ 215869 w 11491784"/>
                <a:gd name="connsiteY0" fmla="*/ 154871 h 5741772"/>
                <a:gd name="connsiteX1" fmla="*/ 141691 w 11491784"/>
                <a:gd name="connsiteY1" fmla="*/ 229049 h 5741772"/>
                <a:gd name="connsiteX2" fmla="*/ 141691 w 11491784"/>
                <a:gd name="connsiteY2" fmla="*/ 5518992 h 5741772"/>
                <a:gd name="connsiteX3" fmla="*/ 215869 w 11491784"/>
                <a:gd name="connsiteY3" fmla="*/ 5593170 h 5741772"/>
                <a:gd name="connsiteX4" fmla="*/ 11257483 w 11491784"/>
                <a:gd name="connsiteY4" fmla="*/ 5593170 h 5741772"/>
                <a:gd name="connsiteX5" fmla="*/ 11331661 w 11491784"/>
                <a:gd name="connsiteY5" fmla="*/ 5518992 h 5741772"/>
                <a:gd name="connsiteX6" fmla="*/ 11331661 w 11491784"/>
                <a:gd name="connsiteY6" fmla="*/ 229049 h 5741772"/>
                <a:gd name="connsiteX7" fmla="*/ 11257483 w 11491784"/>
                <a:gd name="connsiteY7" fmla="*/ 154871 h 5741772"/>
                <a:gd name="connsiteX8" fmla="*/ 78318 w 11491784"/>
                <a:gd name="connsiteY8" fmla="*/ 0 h 5741772"/>
                <a:gd name="connsiteX9" fmla="*/ 11413466 w 11491784"/>
                <a:gd name="connsiteY9" fmla="*/ 0 h 5741772"/>
                <a:gd name="connsiteX10" fmla="*/ 11491784 w 11491784"/>
                <a:gd name="connsiteY10" fmla="*/ 78318 h 5741772"/>
                <a:gd name="connsiteX11" fmla="*/ 11491784 w 11491784"/>
                <a:gd name="connsiteY11" fmla="*/ 5663454 h 5741772"/>
                <a:gd name="connsiteX12" fmla="*/ 11413466 w 11491784"/>
                <a:gd name="connsiteY12" fmla="*/ 5741772 h 5741772"/>
                <a:gd name="connsiteX13" fmla="*/ 78318 w 11491784"/>
                <a:gd name="connsiteY13" fmla="*/ 5741772 h 5741772"/>
                <a:gd name="connsiteX14" fmla="*/ 0 w 11491784"/>
                <a:gd name="connsiteY14" fmla="*/ 5663454 h 5741772"/>
                <a:gd name="connsiteX15" fmla="*/ 0 w 11491784"/>
                <a:gd name="connsiteY15" fmla="*/ 78318 h 5741772"/>
                <a:gd name="connsiteX16" fmla="*/ 78318 w 11491784"/>
                <a:gd name="connsiteY16" fmla="*/ 0 h 57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91784" h="5741772">
                  <a:moveTo>
                    <a:pt x="215869" y="154871"/>
                  </a:moveTo>
                  <a:cubicBezTo>
                    <a:pt x="174902" y="154871"/>
                    <a:pt x="141691" y="188082"/>
                    <a:pt x="141691" y="229049"/>
                  </a:cubicBezTo>
                  <a:lnTo>
                    <a:pt x="141691" y="5518992"/>
                  </a:lnTo>
                  <a:cubicBezTo>
                    <a:pt x="141691" y="5559959"/>
                    <a:pt x="174902" y="5593170"/>
                    <a:pt x="215869" y="5593170"/>
                  </a:cubicBezTo>
                  <a:lnTo>
                    <a:pt x="11257483" y="5593170"/>
                  </a:lnTo>
                  <a:cubicBezTo>
                    <a:pt x="11298450" y="5593170"/>
                    <a:pt x="11331661" y="5559959"/>
                    <a:pt x="11331661" y="5518992"/>
                  </a:cubicBezTo>
                  <a:lnTo>
                    <a:pt x="11331661" y="229049"/>
                  </a:lnTo>
                  <a:cubicBezTo>
                    <a:pt x="11331661" y="188082"/>
                    <a:pt x="11298450" y="154871"/>
                    <a:pt x="11257483" y="154871"/>
                  </a:cubicBezTo>
                  <a:close/>
                  <a:moveTo>
                    <a:pt x="78318" y="0"/>
                  </a:moveTo>
                  <a:lnTo>
                    <a:pt x="11413466" y="0"/>
                  </a:lnTo>
                  <a:cubicBezTo>
                    <a:pt x="11456720" y="0"/>
                    <a:pt x="11491784" y="35064"/>
                    <a:pt x="11491784" y="78318"/>
                  </a:cubicBezTo>
                  <a:lnTo>
                    <a:pt x="11491784" y="5663454"/>
                  </a:lnTo>
                  <a:cubicBezTo>
                    <a:pt x="11491784" y="5706708"/>
                    <a:pt x="11456720" y="5741772"/>
                    <a:pt x="11413466" y="5741772"/>
                  </a:cubicBezTo>
                  <a:lnTo>
                    <a:pt x="78318" y="5741772"/>
                  </a:lnTo>
                  <a:cubicBezTo>
                    <a:pt x="35064" y="5741772"/>
                    <a:pt x="0" y="5706708"/>
                    <a:pt x="0" y="5663454"/>
                  </a:cubicBezTo>
                  <a:lnTo>
                    <a:pt x="0" y="78318"/>
                  </a:lnTo>
                  <a:cubicBezTo>
                    <a:pt x="0" y="35064"/>
                    <a:pt x="35064" y="0"/>
                    <a:pt x="78318" y="0"/>
                  </a:cubicBezTo>
                  <a:close/>
                </a:path>
              </a:pathLst>
            </a:custGeom>
            <a:solidFill>
              <a:srgbClr val="CEE0E4"/>
            </a:solidFill>
            <a:ln>
              <a:solidFill>
                <a:srgbClr val="54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4598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334311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11327158" y="881449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5400000" flipH="1">
              <a:off x="11338835" y="6130896"/>
              <a:ext cx="504001" cy="480647"/>
            </a:xfrm>
            <a:custGeom>
              <a:avLst/>
              <a:gdLst>
                <a:gd name="connsiteX0" fmla="*/ 81531 w 504001"/>
                <a:gd name="connsiteY0" fmla="*/ 0 h 480647"/>
                <a:gd name="connsiteX1" fmla="*/ 422470 w 504001"/>
                <a:gd name="connsiteY1" fmla="*/ 0 h 480647"/>
                <a:gd name="connsiteX2" fmla="*/ 504001 w 504001"/>
                <a:gd name="connsiteY2" fmla="*/ 81531 h 480647"/>
                <a:gd name="connsiteX3" fmla="*/ 504000 w 504001"/>
                <a:gd name="connsiteY3" fmla="*/ 81531 h 480647"/>
                <a:gd name="connsiteX4" fmla="*/ 490076 w 504001"/>
                <a:gd name="connsiteY4" fmla="*/ 127116 h 480647"/>
                <a:gd name="connsiteX5" fmla="*/ 459371 w 504001"/>
                <a:gd name="connsiteY5" fmla="*/ 152400 h 480647"/>
                <a:gd name="connsiteX6" fmla="*/ 225606 w 504001"/>
                <a:gd name="connsiteY6" fmla="*/ 152400 h 480647"/>
                <a:gd name="connsiteX7" fmla="*/ 152401 w 504001"/>
                <a:gd name="connsiteY7" fmla="*/ 225605 h 480647"/>
                <a:gd name="connsiteX8" fmla="*/ 152401 w 504001"/>
                <a:gd name="connsiteY8" fmla="*/ 435975 h 480647"/>
                <a:gd name="connsiteX9" fmla="*/ 138278 w 504001"/>
                <a:gd name="connsiteY9" fmla="*/ 456923 h 480647"/>
                <a:gd name="connsiteX10" fmla="*/ 81002 w 504001"/>
                <a:gd name="connsiteY10" fmla="*/ 480647 h 480647"/>
                <a:gd name="connsiteX11" fmla="*/ 2 w 504001"/>
                <a:gd name="connsiteY11" fmla="*/ 399647 h 480647"/>
                <a:gd name="connsiteX12" fmla="*/ 2 w 504001"/>
                <a:gd name="connsiteY12" fmla="*/ 93647 h 480647"/>
                <a:gd name="connsiteX13" fmla="*/ 1224 w 504001"/>
                <a:gd name="connsiteY13" fmla="*/ 87593 h 480647"/>
                <a:gd name="connsiteX14" fmla="*/ 0 w 504001"/>
                <a:gd name="connsiteY14" fmla="*/ 81531 h 480647"/>
                <a:gd name="connsiteX15" fmla="*/ 6407 w 504001"/>
                <a:gd name="connsiteY15" fmla="*/ 49796 h 480647"/>
                <a:gd name="connsiteX16" fmla="*/ 81531 w 504001"/>
                <a:gd name="connsiteY16" fmla="*/ 0 h 4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001" h="480647">
                  <a:moveTo>
                    <a:pt x="81531" y="0"/>
                  </a:moveTo>
                  <a:lnTo>
                    <a:pt x="422470" y="0"/>
                  </a:lnTo>
                  <a:cubicBezTo>
                    <a:pt x="467498" y="0"/>
                    <a:pt x="504001" y="36503"/>
                    <a:pt x="504001" y="81531"/>
                  </a:cubicBezTo>
                  <a:lnTo>
                    <a:pt x="504000" y="81531"/>
                  </a:lnTo>
                  <a:cubicBezTo>
                    <a:pt x="504000" y="98417"/>
                    <a:pt x="498867" y="114103"/>
                    <a:pt x="490076" y="127116"/>
                  </a:cubicBezTo>
                  <a:lnTo>
                    <a:pt x="459371" y="152400"/>
                  </a:lnTo>
                  <a:lnTo>
                    <a:pt x="225606" y="152400"/>
                  </a:lnTo>
                  <a:cubicBezTo>
                    <a:pt x="185176" y="152400"/>
                    <a:pt x="152401" y="185175"/>
                    <a:pt x="152401" y="225605"/>
                  </a:cubicBezTo>
                  <a:lnTo>
                    <a:pt x="152401" y="435975"/>
                  </a:lnTo>
                  <a:lnTo>
                    <a:pt x="138278" y="456923"/>
                  </a:lnTo>
                  <a:cubicBezTo>
                    <a:pt x="123620" y="471581"/>
                    <a:pt x="103370" y="480647"/>
                    <a:pt x="81002" y="480647"/>
                  </a:cubicBezTo>
                  <a:cubicBezTo>
                    <a:pt x="36267" y="480647"/>
                    <a:pt x="2" y="444382"/>
                    <a:pt x="2" y="399647"/>
                  </a:cubicBezTo>
                  <a:lnTo>
                    <a:pt x="2" y="93647"/>
                  </a:lnTo>
                  <a:lnTo>
                    <a:pt x="1224" y="87593"/>
                  </a:lnTo>
                  <a:lnTo>
                    <a:pt x="0" y="81531"/>
                  </a:lnTo>
                  <a:lnTo>
                    <a:pt x="6407" y="49796"/>
                  </a:lnTo>
                  <a:cubicBezTo>
                    <a:pt x="18784" y="20533"/>
                    <a:pt x="47760" y="0"/>
                    <a:pt x="81531" y="0"/>
                  </a:cubicBezTo>
                  <a:close/>
                </a:path>
              </a:pathLst>
            </a:custGeom>
            <a:solidFill>
              <a:srgbClr val="B6CB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0356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19153853">
              <a:off x="387256" y="960189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541572" y="943857"/>
              <a:ext cx="195263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6200000">
              <a:off x="11730838" y="1029338"/>
              <a:ext cx="8282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430779" y="5559405"/>
            <a:ext cx="6896099" cy="71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구글은</a:t>
            </a:r>
            <a:r>
              <a:rPr lang="ko-KR" altLang="en-US" sz="1400" dirty="0" smtClean="0"/>
              <a:t> 동적 </a:t>
            </a:r>
            <a:r>
              <a:rPr lang="ko-KR" altLang="en-US" sz="1400" dirty="0" err="1" smtClean="0"/>
              <a:t>페이지였기때문에</a:t>
            </a:r>
            <a:r>
              <a:rPr lang="ko-KR" altLang="en-US" sz="1400" dirty="0" smtClean="0"/>
              <a:t> 앞선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다음처럼 데이터를 받아올 수 없었습니다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따라서 웹 드라이버를 이용하였습니다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en-US" altLang="ko-KR" sz="1400" dirty="0" smtClean="0"/>
              <a:t>(</a:t>
            </a:r>
            <a:r>
              <a:rPr lang="en-US" altLang="ko-KR" sz="1400" dirty="0">
                <a:hlinkClick r:id="rId2"/>
              </a:rPr>
              <a:t>https://trends.google.co.kr/trends/?</a:t>
            </a:r>
            <a:r>
              <a:rPr lang="en-US" altLang="ko-KR" sz="1400" dirty="0" smtClean="0">
                <a:hlinkClick r:id="rId2"/>
              </a:rPr>
              <a:t>geo=KR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26" y="1461135"/>
            <a:ext cx="23622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83" y="1385624"/>
            <a:ext cx="35147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786" y="2420493"/>
            <a:ext cx="3154638" cy="2710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99" y="2598156"/>
            <a:ext cx="7020569" cy="1814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36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409</Words>
  <Application>Microsoft Office PowerPoint</Application>
  <PresentationFormat>사용자 지정</PresentationFormat>
  <Paragraphs>81</Paragraphs>
  <Slides>17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User</cp:lastModifiedBy>
  <cp:revision>34</cp:revision>
  <dcterms:created xsi:type="dcterms:W3CDTF">2019-06-10T05:33:02Z</dcterms:created>
  <dcterms:modified xsi:type="dcterms:W3CDTF">2019-12-02T12:05:32Z</dcterms:modified>
</cp:coreProperties>
</file>